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715000" cx="9144000"/>
  <p:notesSz cx="6858000" cy="9144000"/>
  <p:embeddedFontLst>
    <p:embeddedFont>
      <p:font typeface="Architects Daughter"/>
      <p:regular r:id="rId12"/>
    </p:embeddedFont>
    <p:embeddedFont>
      <p:font typeface="Finger Paint"/>
      <p:regular r:id="rId13"/>
    </p:embeddedFont>
    <p:embeddedFont>
      <p:font typeface="Lobster"/>
      <p:regular r:id="rId14"/>
    </p:embeddedFont>
    <p:embeddedFont>
      <p:font typeface="Bubblegum Sans"/>
      <p:regular r:id="rId15"/>
    </p:embeddedFont>
    <p:embeddedFont>
      <p:font typeface="Calligraffitti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FingerPaint-regular.fntdata"/><Relationship Id="rId12" Type="http://schemas.openxmlformats.org/officeDocument/2006/relationships/font" Target="fonts/ArchitectsDaughter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font" Target="fonts/BubblegumSans-regular.fntdata"/><Relationship Id="rId14" Type="http://schemas.openxmlformats.org/officeDocument/2006/relationships/font" Target="fonts/Lobster-regular.fntdata"/><Relationship Id="rId16" Type="http://schemas.openxmlformats.org/officeDocument/2006/relationships/font" Target="fonts/Calligraffitti-regular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686000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685993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827305"/>
            <a:ext cx="8520600" cy="228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149027"/>
            <a:ext cx="8520600" cy="8807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229027"/>
            <a:ext cx="8520600" cy="2181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822959" y="2286000"/>
            <a:ext cx="7498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1645919" y="3429000"/>
            <a:ext cx="58521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200"/>
            </a:lvl1pPr>
            <a:lvl2pPr lvl="1" rtl="0" algn="ctr">
              <a:spcBef>
                <a:spcPts val="0"/>
              </a:spcBef>
              <a:buSzPct val="100000"/>
              <a:defRPr sz="3200"/>
            </a:lvl2pPr>
            <a:lvl3pPr lvl="2" rtl="0" algn="ctr">
              <a:spcBef>
                <a:spcPts val="0"/>
              </a:spcBef>
              <a:buSzPct val="100000"/>
              <a:defRPr sz="3200"/>
            </a:lvl3pPr>
            <a:lvl4pPr lvl="3" rtl="0" algn="ctr">
              <a:spcBef>
                <a:spcPts val="0"/>
              </a:spcBef>
              <a:buSzPct val="100000"/>
              <a:defRPr sz="3200"/>
            </a:lvl4pPr>
            <a:lvl5pPr lvl="4" rtl="0" algn="ctr">
              <a:spcBef>
                <a:spcPts val="0"/>
              </a:spcBef>
              <a:buSzPct val="100000"/>
              <a:defRPr sz="3200"/>
            </a:lvl5pPr>
            <a:lvl6pPr lvl="5" rtl="0" algn="ctr">
              <a:spcBef>
                <a:spcPts val="0"/>
              </a:spcBef>
              <a:buSzPct val="100000"/>
              <a:defRPr sz="3200"/>
            </a:lvl6pPr>
            <a:lvl7pPr lvl="6" rtl="0" algn="ctr">
              <a:spcBef>
                <a:spcPts val="0"/>
              </a:spcBef>
              <a:buSzPct val="100000"/>
              <a:defRPr sz="3200"/>
            </a:lvl7pPr>
            <a:lvl8pPr lvl="7" rtl="0" algn="ctr">
              <a:spcBef>
                <a:spcPts val="0"/>
              </a:spcBef>
              <a:buSzPct val="100000"/>
              <a:defRPr sz="3200"/>
            </a:lvl8pPr>
            <a:lvl9pPr lvl="8" rtl="0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274319" y="1371599"/>
            <a:ext cx="8595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74319" y="1371599"/>
            <a:ext cx="4023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846319" y="1371599"/>
            <a:ext cx="40232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274319" y="5029199"/>
            <a:ext cx="8595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buChar char="●"/>
              <a:defRPr sz="3200"/>
            </a:lvl1pPr>
            <a:lvl2pPr lvl="1" rtl="0" algn="ctr">
              <a:spcBef>
                <a:spcPts val="0"/>
              </a:spcBef>
              <a:buSzPct val="100000"/>
              <a:buChar char="○"/>
              <a:defRPr sz="3200"/>
            </a:lvl2pPr>
            <a:lvl3pPr lvl="2" rtl="0" algn="ctr">
              <a:spcBef>
                <a:spcPts val="0"/>
              </a:spcBef>
              <a:buSzPct val="100000"/>
              <a:buChar char="■"/>
              <a:defRPr sz="3200"/>
            </a:lvl3pPr>
            <a:lvl4pPr lvl="3" rtl="0" algn="ctr">
              <a:spcBef>
                <a:spcPts val="0"/>
              </a:spcBef>
              <a:buSzPct val="100000"/>
              <a:buChar char="●"/>
              <a:defRPr sz="3200"/>
            </a:lvl4pPr>
            <a:lvl5pPr lvl="4" rtl="0" algn="ctr">
              <a:spcBef>
                <a:spcPts val="0"/>
              </a:spcBef>
              <a:buSzPct val="100000"/>
              <a:buChar char="○"/>
              <a:defRPr sz="3200"/>
            </a:lvl5pPr>
            <a:lvl6pPr lvl="5" rtl="0" algn="ctr">
              <a:spcBef>
                <a:spcPts val="0"/>
              </a:spcBef>
              <a:buSzPct val="100000"/>
              <a:buChar char="■"/>
              <a:defRPr sz="3200"/>
            </a:lvl6pPr>
            <a:lvl7pPr lvl="6" rtl="0" algn="ctr">
              <a:spcBef>
                <a:spcPts val="0"/>
              </a:spcBef>
              <a:buSzPct val="100000"/>
              <a:buChar char="●"/>
              <a:defRPr sz="3200"/>
            </a:lvl7pPr>
            <a:lvl8pPr lvl="7" rtl="0" algn="ctr">
              <a:spcBef>
                <a:spcPts val="0"/>
              </a:spcBef>
              <a:buSzPct val="100000"/>
              <a:buChar char="○"/>
              <a:defRPr sz="3200"/>
            </a:lvl8pPr>
            <a:lvl9pPr lvl="8" rtl="0" algn="ctr">
              <a:spcBef>
                <a:spcPts val="0"/>
              </a:spcBef>
              <a:buSzPct val="1000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685800" y="3155614"/>
            <a:ext cx="7772400" cy="8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92273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4895899"/>
            <a:ext cx="82296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00166"/>
            <a:ext cx="6367800" cy="4545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8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114527"/>
            <a:ext cx="4045200" cy="13721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804527"/>
            <a:ext cx="3837000" cy="4105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700638"/>
            <a:ext cx="5998800" cy="672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82875" y="0"/>
            <a:ext cx="8655300" cy="4446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1" i="1"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Quiz 9/19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 i="1" sz="3000" u="sng">
              <a:solidFill>
                <a:srgbClr val="FF0000"/>
              </a:solidFill>
              <a:latin typeface="Calligraffitti"/>
              <a:ea typeface="Calligraffitti"/>
              <a:cs typeface="Calligraffitti"/>
              <a:sym typeface="Calligraffitti"/>
            </a:endParaRP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3425" y="444599"/>
            <a:ext cx="9080700" cy="49662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1) 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 transition from hunting &amp; gathering to agriculture (farming) &amp; settlement is known as:</a:t>
            </a:r>
          </a:p>
          <a:p>
            <a:pPr indent="457200" lvl="0" rtl="0">
              <a:spcBef>
                <a:spcPts val="64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A) 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Russian Revolution	B)Neolithic Revolution</a:t>
            </a:r>
          </a:p>
          <a:p>
            <a:pPr indent="457200" lvl="0" rtl="0">
              <a:spcBef>
                <a:spcPts val="64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C)French Revolution		D)Industrial Revolution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2) 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Which document is considered a primary source?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A)encyclopedia article 	B) modern textbook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C) biography 				D) letter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13525" y="7024"/>
            <a:ext cx="9142200" cy="200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b="0" lang="en" sz="3000">
                <a:solidFill>
                  <a:srgbClr val="000000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Name                       			Class             		        9/19/17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b="0" lang="en" sz="3000">
                <a:solidFill>
                  <a:srgbClr val="000000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Mr. D 					                 		                    			   SS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en" sz="3000">
                <a:solidFill>
                  <a:srgbClr val="000000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Aim: </a:t>
            </a:r>
            <a:r>
              <a:rPr b="0" lang="en" sz="3000">
                <a:latin typeface="Bubblegum Sans"/>
                <a:ea typeface="Bubblegum Sans"/>
                <a:cs typeface="Bubblegum Sans"/>
                <a:sym typeface="Bubblegum Sans"/>
              </a:rPr>
              <a:t>How did Peter the Great Change Russia?</a:t>
            </a:r>
          </a:p>
          <a:p>
            <a:pPr lvl="0" rtl="0" algn="ctr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Do Now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3525" y="2137725"/>
            <a:ext cx="2931900" cy="314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Boyars (608)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Westernization (610)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3269575" y="2261675"/>
            <a:ext cx="5874300" cy="30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Name of Russian landowning nobles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Using Western Europe as a model for change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87300"/>
            <a:ext cx="8229600" cy="5592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Task	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-100" y="646500"/>
            <a:ext cx="9144000" cy="4826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With a partner complete handout on Peter the Great . </a:t>
            </a:r>
            <a:r>
              <a:rPr b="1" lang="en" sz="3600">
                <a:solidFill>
                  <a:srgbClr val="9900FF"/>
                </a:solidFill>
                <a:latin typeface="Lobster"/>
                <a:ea typeface="Lobster"/>
                <a:cs typeface="Lobster"/>
                <a:sym typeface="Lobster"/>
              </a:rPr>
              <a:t>Pages 610-11.</a:t>
            </a: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  Once your are done answer the following question in your notebook.</a:t>
            </a:r>
            <a:r>
              <a:rPr lang="en" sz="3600">
                <a:latin typeface="Finger Paint"/>
                <a:ea typeface="Finger Paint"/>
                <a:cs typeface="Finger Paint"/>
                <a:sym typeface="Finger Paint"/>
              </a:rPr>
              <a:t> </a:t>
            </a: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Why do you think these leaders of Russia got these nicknames?  Support your answer w/ facts from your notes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28871"/>
            <a:ext cx="8229600" cy="629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FF0000"/>
                </a:solidFill>
                <a:latin typeface="Lobster"/>
                <a:ea typeface="Lobster"/>
                <a:cs typeface="Lobster"/>
                <a:sym typeface="Lobster"/>
              </a:rPr>
              <a:t>Answers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92275" y="765975"/>
            <a:ext cx="8964300" cy="4707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increased powers as absolute ruler 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replaced patriarch with Holy Synod to run Church under his direction 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recruited able men from lower-ranking families, gave them positions of authority, and rewarded them with land grants, making them loyal to him alone 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 expanded army and hired European officers to train soldiers who served for life; imposed heavy taxes to pay for his huge, improved army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9225" y="74625"/>
            <a:ext cx="9074700" cy="5398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5) </a:t>
            </a:r>
            <a:r>
              <a:rPr lang="en" sz="2800"/>
              <a:t>introduced potatoes, which became staple of Russian diet; started first Russian newspaper; ordered nobles to adopt Western fashions; raised status of women by having them attend social gatherings; advanced education by opening schools and ordering some to leave Russia to study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6)  went to war against Sweden to gain a port on the Baltic Coast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7) forced thousands of serfs to work on building St. Petersburg on unhealthy swampy land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8)ordered many Russian nobles to leave Moscow and settle in the new port city capita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